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1" r:id="rId7"/>
    <p:sldId id="262" r:id="rId8"/>
    <p:sldId id="263" r:id="rId9"/>
    <p:sldId id="330" r:id="rId10"/>
    <p:sldId id="331" r:id="rId11"/>
    <p:sldId id="333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38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6450-43D3-4856-9F54-F12A108BFACB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9B52-631B-471F-B462-EAE5ED3BE6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3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07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3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20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824">
              <a:spcBef>
                <a:spcPts val="1200"/>
              </a:spcBef>
              <a:buFont typeface="+mj-lt"/>
              <a:buAutoNum type="arabicPeriod"/>
            </a:pPr>
            <a:r>
              <a:rPr lang="en-AU" b="0" dirty="0">
                <a:solidFill>
                  <a:srgbClr val="384044"/>
                </a:solidFill>
              </a:rPr>
              <a:t>We want to identify, intervene and report more at risk behaviours than incidents</a:t>
            </a:r>
          </a:p>
          <a:p>
            <a:pPr marL="285824">
              <a:spcBef>
                <a:spcPts val="1200"/>
              </a:spcBef>
              <a:buFont typeface="+mj-lt"/>
              <a:buAutoNum type="arabicPeriod"/>
            </a:pPr>
            <a:r>
              <a:rPr lang="en-AU" b="0" dirty="0">
                <a:solidFill>
                  <a:srgbClr val="384044"/>
                </a:solidFill>
              </a:rPr>
              <a:t> By reporting and talking about the behaviours we will learn from them and reinforce unconscious safe behaviour</a:t>
            </a:r>
          </a:p>
          <a:p>
            <a:pPr marL="285824">
              <a:spcBef>
                <a:spcPts val="1200"/>
              </a:spcBef>
              <a:buFont typeface="+mj-lt"/>
              <a:buAutoNum type="arabicPeriod"/>
            </a:pPr>
            <a:r>
              <a:rPr lang="en-AU" b="0" dirty="0">
                <a:solidFill>
                  <a:srgbClr val="384044"/>
                </a:solidFill>
              </a:rPr>
              <a:t> By identifying, reporting and correcting unsafe conditions we will prevent incidents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58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dirty="0"/>
              <a:t>Distraction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Finding it hard to concentrate on your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Needing to do more than one thing at a time or changing from one task to another.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Other workgroups or activity in your workspace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COVID-19 is a is more than a distraction it is demanding our attention and impacting every aspect of our we work, how we rest and how we play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Creating worry and distracting thoughts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Changing routines and the requirements for simple tasks</a:t>
            </a:r>
          </a:p>
          <a:p>
            <a:endParaRPr lang="en-US" dirty="0"/>
          </a:p>
          <a:p>
            <a:r>
              <a:rPr lang="en-US" dirty="0"/>
              <a:t>Time pressure</a:t>
            </a:r>
            <a:endParaRPr lang="en-AU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Anxiety, fast heart beat, sweating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Making multiple minor errors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Impatience toward co-workers &amp; emotional outburst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COVID-19 is demanding our time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putting pressure on the time we have to do our normal role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Poor communication or procedures</a:t>
            </a:r>
            <a:endParaRPr lang="en-AU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The work instruction has mistakes or seems wrong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The procedure is different to how you were told to do the job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You are not sure what your co-worker’s role is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We cant meet how we used to, social distancing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Conflicting messages influence of social media and sensational media coverage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Less face to face, less supervision</a:t>
            </a:r>
          </a:p>
          <a:p>
            <a:pPr fontAlgn="t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75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AU" dirty="0"/>
              <a:t>Over-confidence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First time for the job but decline instruction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Rushing and not listening to others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Thinking we can take this in our stride and thinking we can operate as normal – we’ve don’t this for years (not with COVID-19 hanging around we haven’t)</a:t>
            </a:r>
          </a:p>
          <a:p>
            <a:pPr fontAlgn="t"/>
            <a:endParaRPr lang="en-AU" dirty="0"/>
          </a:p>
          <a:p>
            <a:pPr fontAlgn="t"/>
            <a:r>
              <a:rPr lang="en-AU" dirty="0"/>
              <a:t>First time or infrequent task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New task or no experience, or you haven’t done the job for over 6 months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We are doing things differently to comply with hygiene, social distancing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New practices introduced because of COVID-19</a:t>
            </a:r>
          </a:p>
          <a:p>
            <a:pPr fontAlgn="t"/>
            <a:endParaRPr lang="en-AU" dirty="0"/>
          </a:p>
          <a:p>
            <a:pPr fontAlgn="t"/>
            <a:r>
              <a:rPr lang="en-AU" dirty="0"/>
              <a:t>End of shift or extended hours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Feeling tired or fatigued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Finding it difficult to concentrate and forgetting things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Doing extra to maintain our normal role and deal with COVID-19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Creating time for access requirements, no-contact handovers and differing job-start routines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en-AU" dirty="0"/>
          </a:p>
          <a:p>
            <a:pPr fontAlgn="t"/>
            <a:r>
              <a:rPr lang="en-AU" dirty="0"/>
              <a:t>First day back at work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Can’t stop thinking about the holiday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AU" dirty="0"/>
              <a:t>Jumping back into work before learning what has changed in the workplace</a:t>
            </a:r>
          </a:p>
          <a:p>
            <a:pPr fontAlgn="t"/>
            <a:r>
              <a:rPr lang="en-AU" dirty="0"/>
              <a:t>Probably not a holiday but 14days isolation is longer than some of the holidays we take</a:t>
            </a:r>
          </a:p>
          <a:p>
            <a:pPr fontAlgn="t"/>
            <a:endParaRPr lang="en-AU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75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23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A9B52-631B-471F-B462-EAE5ED3BE60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6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920F-6D3E-438C-B770-2FC1A7443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27BF2-6FD9-4FE2-9360-35D70F242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8AC5-2D8D-4918-BB60-88A7D210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67CDE-617A-4206-9D75-67E818F8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26E6-2226-4331-B45A-9C967E8F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41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8ED9-C9BF-4981-BF66-7EEB7602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0FEC3-09D8-4193-846F-5F5C82C15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EEB7-E78A-4848-A6CF-910B8162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0813-2F76-466E-A323-C6262FE0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BD30D-BFA3-4822-86F2-140EC19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8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0CDDB-E07B-42B5-A7AD-472416145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DC940-2E2A-4221-A64A-0B2CB9D95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4526E-724D-42CC-A7A5-8FB89825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4889F-5B19-423D-8E64-647037DA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97EAA-C5F8-476F-97C0-B736E19A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85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3A11-2FAE-4E0B-A642-E78B94F1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0323-4DD1-4367-9904-FFACA5C24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B8ABF-5E40-4949-9CDC-0C42513C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4A3F-8465-4CAC-84A3-098ACD1C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E0EA-ACC8-4F02-83A8-8199911F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81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8FB4-82AA-4F4A-85BF-C34C2D70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0FB0F-95F2-44B9-AD56-E0BB6C02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84BB-12D6-412F-8A22-2FD5DFE5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810D-5DD5-408D-9AB4-53E73E72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E08A-372B-4565-AF8B-C227EF17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6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243A-B8D2-4CCD-86C5-FD4D2BAD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309-E563-42DA-BFAC-BD6B994C5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5FB0E-76AE-4197-A99F-288C240AA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EB2AA-58D1-4586-8DCF-90FABA0B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CF922-884D-4D88-9F9C-72711359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11A83-CD5E-482C-A7E7-24BDA479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14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1BAA-D4AC-4BCD-95C7-F0619139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E5F35-3A7D-4AD0-AD3A-60541D685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91CF5-F9B1-4A45-A2A5-946A92925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AFC1E-DF66-484B-9BC9-C94936DFA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CB99D-70B2-4A6C-B3DD-23C4B62A8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DCB7A-78FC-46B7-BA71-0D6AD642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7C731-C47E-480F-8100-D61BB83A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94C09-CC43-4F67-97BC-27DC44E6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37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4472-F8B8-4169-A4DD-309FA5ED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28525-12F0-4478-A53B-2E476235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E3D8F-2D06-4CEA-B73D-5F8A0C2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CD28F-E0A2-4B18-AC12-216C5877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32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BEE4B-F010-4ED3-B007-C41D3E13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EF02D-F214-49FA-BB1C-F6155366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6951B-85F2-442C-A4F0-55EC95E5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20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0033-9E67-4769-9DFE-FB351261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E2B1-2B0B-44CB-A851-B9E72CC0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61C7F-09AB-45B8-BE73-846C8D521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5227C-3B3B-4447-9A05-1D40B33B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2DFA2-F2AA-42AB-AF1D-23B519EE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0B805-0E6B-4170-9D27-35DD2F6A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4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5D6C-7893-48F4-985C-2B3456F5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A9A3-B6CA-455E-9A98-AB1DC20DE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31E02-94CE-45D0-A4BD-BA01FA1D1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DCBCC-AE4E-4CA5-8E63-8F69615D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33F09-7204-407A-8C2E-3A415E1E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D1246-0198-42E5-B698-868ED0E8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42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2C0CA-9B37-439B-9AFE-1535609A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55B06-39B6-4A98-B9AE-CA7E86DD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B061-2760-4ACC-B825-967C78F4E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1897-6C44-4A9A-B0EA-C2D9D4E4A967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E0B6D-5650-4804-80AD-23B93447B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1D40-C13A-4C97-98BB-2C687E02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D4EF-15FE-48E9-8DDC-FD61EC973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rriumcloud.sharepoint.com/sites/gfgintranet/SitePages/COVID-19-(Coronavirus).aspx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onesteel.com/HR/EAP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6751DF-F826-447C-BF51-6249CF517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2763" y="268204"/>
            <a:ext cx="2266950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D3494-7A8B-4034-A29E-ABDC49873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627" y="3050403"/>
            <a:ext cx="6908748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AU" sz="7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6700" b="1" dirty="0">
                <a:solidFill>
                  <a:schemeClr val="bg1"/>
                </a:solidFill>
                <a:latin typeface="Arial Black" panose="020B0A04020102020204" pitchFamily="34" charset="0"/>
              </a:rPr>
              <a:t>STOP&amp;THINK </a:t>
            </a:r>
            <a:br>
              <a:rPr lang="en-AU" sz="67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6700" b="1" dirty="0">
                <a:solidFill>
                  <a:schemeClr val="bg1"/>
                </a:solidFill>
                <a:latin typeface="Arial Black" panose="020B0A04020102020204" pitchFamily="34" charset="0"/>
              </a:rPr>
              <a:t>before you GO!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D63D3-44F7-4717-992B-D14D7E394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13" y="277834"/>
            <a:ext cx="1070906" cy="107090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E1ECE8E-F707-4192-9F2E-F20976D43D81}"/>
              </a:ext>
            </a:extLst>
          </p:cNvPr>
          <p:cNvSpPr txBox="1">
            <a:spLocks/>
          </p:cNvSpPr>
          <p:nvPr/>
        </p:nvSpPr>
        <p:spPr>
          <a:xfrm>
            <a:off x="8323900" y="1204266"/>
            <a:ext cx="2773553" cy="72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AU" sz="3200" dirty="0">
                <a:solidFill>
                  <a:schemeClr val="bg1"/>
                </a:solidFill>
                <a:latin typeface="FS Albert" panose="02000503040000020004" pitchFamily="2" charset="0"/>
              </a:rPr>
              <a:t>Toolbox Talk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AU" sz="3200" dirty="0">
                <a:solidFill>
                  <a:schemeClr val="bg1"/>
                </a:solidFill>
                <a:latin typeface="FS Albert" panose="02000503040000020004" pitchFamily="2" charset="0"/>
              </a:rPr>
              <a:t>Resource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35E04-3E3D-4391-A7B8-796141A67FB9}"/>
              </a:ext>
            </a:extLst>
          </p:cNvPr>
          <p:cNvSpPr/>
          <p:nvPr/>
        </p:nvSpPr>
        <p:spPr>
          <a:xfrm>
            <a:off x="3782075" y="2681934"/>
            <a:ext cx="3510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TAKE 2</a:t>
            </a:r>
            <a:r>
              <a:rPr lang="en-AU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AU" sz="60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CDB5B-831F-4DD7-92AB-CDF853B625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943" y="2681934"/>
            <a:ext cx="1935408" cy="26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D80758-D4E5-49D5-B77B-FEFC49085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4" b="98036" l="2897" r="98262">
                        <a14:foregroundMark x1="7648" y1="35080" x2="7648" y2="35080"/>
                        <a14:foregroundMark x1="2897" y1="39383" x2="2897" y2="39383"/>
                        <a14:foregroundMark x1="56895" y1="8606" x2="56895" y2="8606"/>
                        <a14:foregroundMark x1="72538" y1="7577" x2="72538" y2="7577"/>
                        <a14:foregroundMark x1="98262" y1="8138" x2="98262" y2="8138"/>
                        <a14:foregroundMark x1="74508" y1="92891" x2="74508" y2="92891"/>
                        <a14:foregroundMark x1="29896" y1="93732" x2="29896" y2="93732"/>
                        <a14:foregroundMark x1="15180" y1="94949" x2="15180" y2="94949"/>
                        <a14:foregroundMark x1="14948" y1="65388" x2="14948" y2="65388"/>
                        <a14:foregroundMark x1="15759" y1="63798" x2="15759" y2="63798"/>
                        <a14:foregroundMark x1="30823" y1="50514" x2="30823" y2="50514"/>
                        <a14:foregroundMark x1="35689" y1="38728" x2="35689" y2="38728"/>
                        <a14:foregroundMark x1="49594" y1="33676" x2="49594" y2="33676"/>
                        <a14:foregroundMark x1="61877" y1="31431" x2="61877" y2="31431"/>
                        <a14:foregroundMark x1="80301" y1="26473" x2="80301" y2="26473"/>
                        <a14:foregroundMark x1="63615" y1="27128" x2="63615" y2="27128"/>
                        <a14:foregroundMark x1="46234" y1="32834" x2="46234" y2="32834"/>
                        <a14:foregroundMark x1="46234" y1="42189" x2="46234" y2="42189"/>
                        <a14:foregroundMark x1="32677" y1="48737" x2="32677" y2="48737"/>
                        <a14:foregroundMark x1="25377" y1="57905" x2="25377" y2="57905"/>
                        <a14:foregroundMark x1="16802" y1="81104" x2="16802" y2="81104"/>
                        <a14:foregroundMark x1="22016" y1="95323" x2="22016" y2="95323"/>
                        <a14:foregroundMark x1="82387" y1="82694" x2="82387" y2="82694"/>
                        <a14:foregroundMark x1="94670" y1="95510" x2="94670" y2="95510"/>
                        <a14:foregroundMark x1="87601" y1="98036" x2="87601" y2="98036"/>
                        <a14:foregroundMark x1="92932" y1="93920" x2="92932" y2="93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11" b="1500"/>
          <a:stretch/>
        </p:blipFill>
        <p:spPr>
          <a:xfrm rot="5400000">
            <a:off x="849409" y="-849408"/>
            <a:ext cx="6858002" cy="8556817"/>
          </a:xfrm>
          <a:prstGeom prst="rect">
            <a:avLst/>
          </a:prstGeom>
          <a:solidFill>
            <a:srgbClr val="F39200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3447D13-8B89-4334-914F-6D0B06155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7079" y="1012125"/>
            <a:ext cx="3608790" cy="1655762"/>
          </a:xfrm>
        </p:spPr>
        <p:txBody>
          <a:bodyPr>
            <a:noAutofit/>
          </a:bodyPr>
          <a:lstStyle/>
          <a:p>
            <a:pPr algn="l"/>
            <a:r>
              <a:rPr lang="en-AU" sz="4000" dirty="0">
                <a:solidFill>
                  <a:schemeClr val="bg1"/>
                </a:solidFill>
                <a:latin typeface="FS Albert" panose="02000503040000020004" pitchFamily="2" charset="0"/>
              </a:rPr>
              <a:t>Find out more and see additional guidance on the GFG  </a:t>
            </a:r>
            <a:r>
              <a:rPr lang="en-AU" sz="4000" dirty="0">
                <a:solidFill>
                  <a:schemeClr val="bg1"/>
                </a:solidFill>
                <a:latin typeface="FS Albert" panose="0200050304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Resource Hub</a:t>
            </a:r>
            <a:r>
              <a:rPr lang="en-AU" sz="4000" dirty="0">
                <a:solidFill>
                  <a:schemeClr val="bg1"/>
                </a:solidFill>
                <a:latin typeface="FS Albert" panose="02000503040000020004" pitchFamily="2" charset="0"/>
              </a:rPr>
              <a:t> on the intranet</a:t>
            </a:r>
            <a:r>
              <a:rPr lang="en-AU" sz="5400" dirty="0">
                <a:solidFill>
                  <a:schemeClr val="bg1"/>
                </a:solidFill>
                <a:latin typeface="FS Albert" panose="0200050304000002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61887-C608-48A9-9E87-257445507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13" y="277834"/>
            <a:ext cx="1070906" cy="10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82143-D973-44BA-BF41-A0E283F71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951" y="3760470"/>
            <a:ext cx="5292049" cy="3097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6347D-A700-4417-BA90-627A3546F635}"/>
              </a:ext>
            </a:extLst>
          </p:cNvPr>
          <p:cNvSpPr txBox="1"/>
          <p:nvPr/>
        </p:nvSpPr>
        <p:spPr>
          <a:xfrm>
            <a:off x="5128710" y="1528158"/>
            <a:ext cx="6423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Take 2</a:t>
            </a:r>
          </a:p>
          <a:p>
            <a:endParaRPr lang="en-AU" dirty="0">
              <a:solidFill>
                <a:srgbClr val="384044"/>
              </a:solidFill>
            </a:endParaRPr>
          </a:p>
          <a:p>
            <a:endParaRPr lang="en-AU" sz="2000" dirty="0">
              <a:solidFill>
                <a:srgbClr val="384044"/>
              </a:solidFill>
              <a:latin typeface="FS Albert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C5457-9498-43C1-AC30-FCC3C98D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5A004E-3899-4561-A7C3-DE061CFD0126}"/>
              </a:ext>
            </a:extLst>
          </p:cNvPr>
          <p:cNvSpPr/>
          <p:nvPr/>
        </p:nvSpPr>
        <p:spPr>
          <a:xfrm>
            <a:off x="5267502" y="2205266"/>
            <a:ext cx="55828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AU" sz="2800" dirty="0">
                <a:solidFill>
                  <a:srgbClr val="384044"/>
                </a:solidFill>
                <a:latin typeface="+mj-lt"/>
              </a:rPr>
            </a:br>
            <a:r>
              <a:rPr lang="en-AU" sz="2800" dirty="0">
                <a:solidFill>
                  <a:srgbClr val="384044"/>
                </a:solidFill>
                <a:latin typeface="+mj-lt"/>
              </a:rPr>
              <a:t>With the current COVID-19 situation, it’s normal if you are feeling concerned and distracted, however  minor distractions can result in preventable injuries – it’s important we all ‘Take 2’</a:t>
            </a:r>
          </a:p>
          <a:p>
            <a:endParaRPr lang="en-AU" sz="2800" dirty="0">
              <a:solidFill>
                <a:srgbClr val="3840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34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F9AD9-07FC-4DDE-BC8D-AAD660278C53}"/>
              </a:ext>
            </a:extLst>
          </p:cNvPr>
          <p:cNvSpPr/>
          <p:nvPr/>
        </p:nvSpPr>
        <p:spPr>
          <a:xfrm>
            <a:off x="342901" y="4641121"/>
            <a:ext cx="5486941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F39200"/>
                </a:solidFill>
                <a:latin typeface="Arial Black" panose="020B0A04020102020204" pitchFamily="34" charset="0"/>
                <a:ea typeface="+mj-ea"/>
                <a:cs typeface="+mj-cs"/>
              </a:rPr>
              <a:t>This is not ‘business as usual’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F0EC6-D721-4FC3-AED5-392F7C037581}"/>
              </a:ext>
            </a:extLst>
          </p:cNvPr>
          <p:cNvSpPr/>
          <p:nvPr/>
        </p:nvSpPr>
        <p:spPr>
          <a:xfrm>
            <a:off x="6362157" y="4478110"/>
            <a:ext cx="5563688" cy="2015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2800" dirty="0">
                <a:solidFill>
                  <a:srgbClr val="384044"/>
                </a:solidFill>
                <a:latin typeface="+mj-lt"/>
              </a:rPr>
              <a:t>We need to be more attentive than usual, we need to take extra care when we are working, and we need to look out for each 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7708E-5A14-41A4-AC8F-4199C94028D2}"/>
              </a:ext>
            </a:extLst>
          </p:cNvPr>
          <p:cNvCxnSpPr>
            <a:cxnSpLocks/>
          </p:cNvCxnSpPr>
          <p:nvPr/>
        </p:nvCxnSpPr>
        <p:spPr>
          <a:xfrm>
            <a:off x="6095999" y="4478110"/>
            <a:ext cx="0" cy="21181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813AABA-C375-4F86-9760-5F981ECAB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6495"/>
            <a:ext cx="12191999" cy="42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CD573-C6DF-4107-8CB3-2521CF7C2406}"/>
              </a:ext>
            </a:extLst>
          </p:cNvPr>
          <p:cNvSpPr/>
          <p:nvPr/>
        </p:nvSpPr>
        <p:spPr>
          <a:xfrm>
            <a:off x="674248" y="2212517"/>
            <a:ext cx="4757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384044"/>
                </a:solidFill>
                <a:latin typeface="+mj-lt"/>
              </a:rPr>
              <a:t>RECOGNISE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 the signs of stress and distraction such as difficulty concentrating, feeling anxious or a rapid heartbeat</a:t>
            </a:r>
          </a:p>
          <a:p>
            <a:endParaRPr lang="en-AU" sz="2800" dirty="0">
              <a:solidFill>
                <a:srgbClr val="384044"/>
              </a:solidFill>
              <a:latin typeface="+mj-lt"/>
            </a:endParaRPr>
          </a:p>
          <a:p>
            <a:r>
              <a:rPr lang="en-AU" sz="2800" b="1" dirty="0">
                <a:solidFill>
                  <a:srgbClr val="384044"/>
                </a:solidFill>
                <a:latin typeface="+mj-lt"/>
              </a:rPr>
              <a:t>RESET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 by taking a deep breath and re-focus on the here and now. Get some fresh air if you need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529DA-9635-484D-848D-B71B8FEBDB45}"/>
              </a:ext>
            </a:extLst>
          </p:cNvPr>
          <p:cNvSpPr txBox="1"/>
          <p:nvPr/>
        </p:nvSpPr>
        <p:spPr>
          <a:xfrm>
            <a:off x="615042" y="675165"/>
            <a:ext cx="6423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Recognise &amp; </a:t>
            </a:r>
          </a:p>
          <a:p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reset</a:t>
            </a:r>
            <a:endParaRPr lang="en-AU" sz="2000" dirty="0">
              <a:solidFill>
                <a:srgbClr val="384044"/>
              </a:solidFill>
              <a:latin typeface="FS Albert" panose="0200050304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44C13-3E62-4400-B8E3-CC923744F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82" y="0"/>
            <a:ext cx="5592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82143-D973-44BA-BF41-A0E283F71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951" y="3760470"/>
            <a:ext cx="5292049" cy="3097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6347D-A700-4417-BA90-627A3546F635}"/>
              </a:ext>
            </a:extLst>
          </p:cNvPr>
          <p:cNvSpPr txBox="1"/>
          <p:nvPr/>
        </p:nvSpPr>
        <p:spPr>
          <a:xfrm>
            <a:off x="5128710" y="1196855"/>
            <a:ext cx="6423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When you return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840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384044"/>
              </a:solidFill>
              <a:effectLst/>
              <a:uLnTx/>
              <a:uFillTx/>
              <a:latin typeface="FS Albert" panose="02000503040000020004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5A004E-3899-4561-A7C3-DE061CFD0126}"/>
              </a:ext>
            </a:extLst>
          </p:cNvPr>
          <p:cNvSpPr/>
          <p:nvPr/>
        </p:nvSpPr>
        <p:spPr>
          <a:xfrm>
            <a:off x="5267502" y="2205266"/>
            <a:ext cx="5582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AU" sz="2800" b="1" dirty="0">
                <a:solidFill>
                  <a:srgbClr val="384044"/>
                </a:solidFill>
                <a:latin typeface="+mj-lt"/>
              </a:rPr>
              <a:t>STOP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 for </a:t>
            </a:r>
            <a:r>
              <a:rPr lang="en-AU" sz="2800" b="1" dirty="0">
                <a:solidFill>
                  <a:srgbClr val="384044"/>
                </a:solidFill>
                <a:latin typeface="+mj-lt"/>
              </a:rPr>
              <a:t>two minutes 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to look for hazards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AU" sz="2800" b="1" dirty="0">
                <a:solidFill>
                  <a:srgbClr val="384044"/>
                </a:solidFill>
                <a:latin typeface="+mj-lt"/>
              </a:rPr>
              <a:t>THINK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 about what could go wrong and the controls to make the job safe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AU" sz="2800" b="1" dirty="0">
                <a:solidFill>
                  <a:srgbClr val="384044"/>
                </a:solidFill>
                <a:latin typeface="+mj-lt"/>
              </a:rPr>
              <a:t>GO</a:t>
            </a:r>
            <a:r>
              <a:rPr lang="en-AU" sz="2800" dirty="0">
                <a:solidFill>
                  <a:srgbClr val="384044"/>
                </a:solidFill>
                <a:latin typeface="+mj-lt"/>
              </a:rPr>
              <a:t> only when it is safe to do 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38404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C8208-6573-4F06-B84D-82F98714E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A027-80E1-4D46-8049-59F91E66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033"/>
            <a:ext cx="5590735" cy="388392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384044"/>
                </a:solidFill>
                <a:latin typeface="+mj-lt"/>
              </a:rPr>
              <a:t>Because we are human we make mistakes</a:t>
            </a:r>
          </a:p>
          <a:p>
            <a:r>
              <a:rPr lang="en-AU" dirty="0">
                <a:solidFill>
                  <a:srgbClr val="384044"/>
                </a:solidFill>
                <a:latin typeface="+mj-lt"/>
              </a:rPr>
              <a:t>During COVID-19 there are even more triggers and traps for human error</a:t>
            </a:r>
          </a:p>
          <a:p>
            <a:r>
              <a:rPr lang="en-AU" dirty="0">
                <a:solidFill>
                  <a:srgbClr val="384044"/>
                </a:solidFill>
                <a:latin typeface="+mj-lt"/>
              </a:rPr>
              <a:t>The best protection against human error is to look out for each other, and to intervene when we notice at risk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DE269-22AA-4879-B57D-AAA5445BF6A7}"/>
              </a:ext>
            </a:extLst>
          </p:cNvPr>
          <p:cNvSpPr txBox="1"/>
          <p:nvPr/>
        </p:nvSpPr>
        <p:spPr>
          <a:xfrm>
            <a:off x="838200" y="681037"/>
            <a:ext cx="996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 risk behaviours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&amp; 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unsafe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56EF0-7198-4BCB-B7BB-A65EAECE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892" y="-1"/>
            <a:ext cx="4525108" cy="68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3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F24C1-D08B-4DEB-B8B7-0292BC88FFDA}"/>
              </a:ext>
            </a:extLst>
          </p:cNvPr>
          <p:cNvSpPr txBox="1"/>
          <p:nvPr/>
        </p:nvSpPr>
        <p:spPr>
          <a:xfrm>
            <a:off x="372513" y="910539"/>
            <a:ext cx="9586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Common tr</a:t>
            </a:r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aps and triggers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384044"/>
              </a:solidFill>
              <a:effectLst/>
              <a:uLnTx/>
              <a:uFillTx/>
              <a:latin typeface="FS Albert" panose="02000503040000020004" pitchFamily="2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E7E9A8-DA42-4342-A8C4-96078E0B477B}"/>
              </a:ext>
            </a:extLst>
          </p:cNvPr>
          <p:cNvGrpSpPr/>
          <p:nvPr/>
        </p:nvGrpSpPr>
        <p:grpSpPr>
          <a:xfrm>
            <a:off x="512137" y="2140764"/>
            <a:ext cx="2670838" cy="1539350"/>
            <a:chOff x="512137" y="2140764"/>
            <a:chExt cx="2670838" cy="1539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0FEA9-C60E-4C0F-A55C-4A4844CDB405}"/>
                </a:ext>
              </a:extLst>
            </p:cNvPr>
            <p:cNvSpPr/>
            <p:nvPr/>
          </p:nvSpPr>
          <p:spPr>
            <a:xfrm>
              <a:off x="512137" y="2140764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1BCB70-9755-4E3E-9459-06FBAD922218}"/>
                </a:ext>
              </a:extLst>
            </p:cNvPr>
            <p:cNvSpPr txBox="1"/>
            <p:nvPr/>
          </p:nvSpPr>
          <p:spPr>
            <a:xfrm>
              <a:off x="949996" y="2616756"/>
              <a:ext cx="2118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Distraction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FF9E1-00A3-47FB-AA73-7629B8A2F35A}"/>
              </a:ext>
            </a:extLst>
          </p:cNvPr>
          <p:cNvGrpSpPr/>
          <p:nvPr/>
        </p:nvGrpSpPr>
        <p:grpSpPr>
          <a:xfrm>
            <a:off x="3351722" y="2140764"/>
            <a:ext cx="2670838" cy="1539350"/>
            <a:chOff x="3351722" y="2140764"/>
            <a:chExt cx="2670838" cy="15393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0F477D-1D2A-4054-993F-BD6790C7CCD5}"/>
                </a:ext>
              </a:extLst>
            </p:cNvPr>
            <p:cNvSpPr/>
            <p:nvPr/>
          </p:nvSpPr>
          <p:spPr>
            <a:xfrm>
              <a:off x="3351722" y="2140764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E29F17-C55F-4192-BDE9-CE3BE4449893}"/>
                </a:ext>
              </a:extLst>
            </p:cNvPr>
            <p:cNvSpPr txBox="1"/>
            <p:nvPr/>
          </p:nvSpPr>
          <p:spPr>
            <a:xfrm>
              <a:off x="3576289" y="2616756"/>
              <a:ext cx="2270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Time Pressure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D9CCCC-83EF-4F7C-9666-804DA473076D}"/>
              </a:ext>
            </a:extLst>
          </p:cNvPr>
          <p:cNvGrpSpPr/>
          <p:nvPr/>
        </p:nvGrpSpPr>
        <p:grpSpPr>
          <a:xfrm>
            <a:off x="6169441" y="2140764"/>
            <a:ext cx="2670838" cy="1539350"/>
            <a:chOff x="6169441" y="2140764"/>
            <a:chExt cx="2670838" cy="15393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B639FD-9CF6-4661-BD6F-204B96FFC539}"/>
                </a:ext>
              </a:extLst>
            </p:cNvPr>
            <p:cNvSpPr/>
            <p:nvPr/>
          </p:nvSpPr>
          <p:spPr>
            <a:xfrm>
              <a:off x="6169441" y="2140764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B4D8A9-86A1-4B66-ABC9-77922A63B852}"/>
                </a:ext>
              </a:extLst>
            </p:cNvPr>
            <p:cNvSpPr txBox="1"/>
            <p:nvPr/>
          </p:nvSpPr>
          <p:spPr>
            <a:xfrm>
              <a:off x="6230693" y="2208907"/>
              <a:ext cx="260958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Poor communication/procedures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745018-2877-4C5F-A475-A1A0FC79DD6E}"/>
              </a:ext>
            </a:extLst>
          </p:cNvPr>
          <p:cNvGrpSpPr/>
          <p:nvPr/>
        </p:nvGrpSpPr>
        <p:grpSpPr>
          <a:xfrm>
            <a:off x="9009025" y="2140764"/>
            <a:ext cx="2670838" cy="1539350"/>
            <a:chOff x="9009025" y="2140764"/>
            <a:chExt cx="2670838" cy="15393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0A9529-FD4D-4BE6-9259-775C3DF60B4D}"/>
                </a:ext>
              </a:extLst>
            </p:cNvPr>
            <p:cNvSpPr/>
            <p:nvPr/>
          </p:nvSpPr>
          <p:spPr>
            <a:xfrm>
              <a:off x="9009025" y="2140764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F69E69-8106-4E34-A9CC-62C688551242}"/>
                </a:ext>
              </a:extLst>
            </p:cNvPr>
            <p:cNvSpPr txBox="1"/>
            <p:nvPr/>
          </p:nvSpPr>
          <p:spPr>
            <a:xfrm>
              <a:off x="9121606" y="2570707"/>
              <a:ext cx="2445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Overconfidence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0BEF34-1C69-420C-9883-2461E6136187}"/>
              </a:ext>
            </a:extLst>
          </p:cNvPr>
          <p:cNvGrpSpPr/>
          <p:nvPr/>
        </p:nvGrpSpPr>
        <p:grpSpPr>
          <a:xfrm>
            <a:off x="537282" y="3987669"/>
            <a:ext cx="2805298" cy="1539350"/>
            <a:chOff x="556709" y="4784403"/>
            <a:chExt cx="2805298" cy="15393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03C1E-DB13-4305-80F7-0A55E43F5D00}"/>
                </a:ext>
              </a:extLst>
            </p:cNvPr>
            <p:cNvSpPr/>
            <p:nvPr/>
          </p:nvSpPr>
          <p:spPr>
            <a:xfrm>
              <a:off x="556709" y="4784403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A88B94-1892-47A1-90A3-36A632C6D989}"/>
                </a:ext>
              </a:extLst>
            </p:cNvPr>
            <p:cNvSpPr txBox="1"/>
            <p:nvPr/>
          </p:nvSpPr>
          <p:spPr>
            <a:xfrm>
              <a:off x="744771" y="5077025"/>
              <a:ext cx="2617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First time or infrequent task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10D1F2-A7D2-41A6-A310-72FF3BBBDC9C}"/>
              </a:ext>
            </a:extLst>
          </p:cNvPr>
          <p:cNvGrpSpPr/>
          <p:nvPr/>
        </p:nvGrpSpPr>
        <p:grpSpPr>
          <a:xfrm>
            <a:off x="3376152" y="3968945"/>
            <a:ext cx="2670838" cy="1539350"/>
            <a:chOff x="3606413" y="4960573"/>
            <a:chExt cx="2670838" cy="15393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A5F783-6293-4C1E-A419-4230631CEAB4}"/>
                </a:ext>
              </a:extLst>
            </p:cNvPr>
            <p:cNvSpPr/>
            <p:nvPr/>
          </p:nvSpPr>
          <p:spPr>
            <a:xfrm>
              <a:off x="3606413" y="4960573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17880C-CFD1-4B57-88F0-A8666AB7C193}"/>
                </a:ext>
              </a:extLst>
            </p:cNvPr>
            <p:cNvSpPr txBox="1"/>
            <p:nvPr/>
          </p:nvSpPr>
          <p:spPr>
            <a:xfrm>
              <a:off x="3788104" y="5215674"/>
              <a:ext cx="23997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End of shift or extended hours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33D559-7F5F-4891-A0E9-610A3F13D3F0}"/>
              </a:ext>
            </a:extLst>
          </p:cNvPr>
          <p:cNvGrpSpPr/>
          <p:nvPr/>
        </p:nvGrpSpPr>
        <p:grpSpPr>
          <a:xfrm>
            <a:off x="6215022" y="3968945"/>
            <a:ext cx="2670838" cy="1539350"/>
            <a:chOff x="7049889" y="5162974"/>
            <a:chExt cx="2670838" cy="15393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38BB4-58D1-4615-AA49-A1FD34650297}"/>
                </a:ext>
              </a:extLst>
            </p:cNvPr>
            <p:cNvSpPr/>
            <p:nvPr/>
          </p:nvSpPr>
          <p:spPr>
            <a:xfrm>
              <a:off x="7049889" y="5162974"/>
              <a:ext cx="2670838" cy="1539350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7326F6-A85C-4C77-9FC5-4F7EE4350344}"/>
                </a:ext>
              </a:extLst>
            </p:cNvPr>
            <p:cNvSpPr txBox="1"/>
            <p:nvPr/>
          </p:nvSpPr>
          <p:spPr>
            <a:xfrm>
              <a:off x="7250025" y="5409474"/>
              <a:ext cx="2270565" cy="954107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First day back at work</a:t>
              </a:r>
            </a:p>
          </p:txBody>
        </p:sp>
      </p:grp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8BB36D-B221-47AE-A5E3-12BDC359B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8302" r="9772" b="20015"/>
          <a:stretch/>
        </p:blipFill>
        <p:spPr>
          <a:xfrm>
            <a:off x="9420294" y="3833937"/>
            <a:ext cx="2234424" cy="18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9F24C1-D08B-4DEB-B8B7-0292BC88FFDA}"/>
              </a:ext>
            </a:extLst>
          </p:cNvPr>
          <p:cNvSpPr txBox="1"/>
          <p:nvPr/>
        </p:nvSpPr>
        <p:spPr>
          <a:xfrm>
            <a:off x="372513" y="910539"/>
            <a:ext cx="9586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Common tr</a:t>
            </a:r>
            <a:r>
              <a:rPr lang="en-AU" sz="4400" dirty="0">
                <a:solidFill>
                  <a:srgbClr val="F39200"/>
                </a:solidFill>
                <a:latin typeface="Arial Black" panose="020B0A04020102020204" pitchFamily="34" charset="0"/>
              </a:rPr>
              <a:t>aps and triggers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384044"/>
              </a:solidFill>
              <a:effectLst/>
              <a:uLnTx/>
              <a:uFillTx/>
              <a:latin typeface="FS Albert" panose="02000503040000020004" pitchFamily="2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E7E9A8-DA42-4342-A8C4-96078E0B477B}"/>
              </a:ext>
            </a:extLst>
          </p:cNvPr>
          <p:cNvGrpSpPr/>
          <p:nvPr/>
        </p:nvGrpSpPr>
        <p:grpSpPr>
          <a:xfrm>
            <a:off x="512137" y="2140764"/>
            <a:ext cx="2670838" cy="1539350"/>
            <a:chOff x="512137" y="2140764"/>
            <a:chExt cx="2670838" cy="1539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0FEA9-C60E-4C0F-A55C-4A4844CDB405}"/>
                </a:ext>
              </a:extLst>
            </p:cNvPr>
            <p:cNvSpPr/>
            <p:nvPr/>
          </p:nvSpPr>
          <p:spPr>
            <a:xfrm>
              <a:off x="512137" y="2140764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1BCB70-9755-4E3E-9459-06FBAD922218}"/>
                </a:ext>
              </a:extLst>
            </p:cNvPr>
            <p:cNvSpPr txBox="1"/>
            <p:nvPr/>
          </p:nvSpPr>
          <p:spPr>
            <a:xfrm>
              <a:off x="949996" y="2616756"/>
              <a:ext cx="2118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Distraction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FF9E1-00A3-47FB-AA73-7629B8A2F35A}"/>
              </a:ext>
            </a:extLst>
          </p:cNvPr>
          <p:cNvGrpSpPr/>
          <p:nvPr/>
        </p:nvGrpSpPr>
        <p:grpSpPr>
          <a:xfrm>
            <a:off x="3351722" y="2140764"/>
            <a:ext cx="2670838" cy="1539350"/>
            <a:chOff x="3351722" y="2140764"/>
            <a:chExt cx="2670838" cy="15393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0F477D-1D2A-4054-993F-BD6790C7CCD5}"/>
                </a:ext>
              </a:extLst>
            </p:cNvPr>
            <p:cNvSpPr/>
            <p:nvPr/>
          </p:nvSpPr>
          <p:spPr>
            <a:xfrm>
              <a:off x="3351722" y="2140764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E29F17-C55F-4192-BDE9-CE3BE4449893}"/>
                </a:ext>
              </a:extLst>
            </p:cNvPr>
            <p:cNvSpPr txBox="1"/>
            <p:nvPr/>
          </p:nvSpPr>
          <p:spPr>
            <a:xfrm>
              <a:off x="3576289" y="2616756"/>
              <a:ext cx="2270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Time Pressure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D9CCCC-83EF-4F7C-9666-804DA473076D}"/>
              </a:ext>
            </a:extLst>
          </p:cNvPr>
          <p:cNvGrpSpPr/>
          <p:nvPr/>
        </p:nvGrpSpPr>
        <p:grpSpPr>
          <a:xfrm>
            <a:off x="6169441" y="2140764"/>
            <a:ext cx="2670838" cy="1539350"/>
            <a:chOff x="6169441" y="2140764"/>
            <a:chExt cx="2670838" cy="15393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B639FD-9CF6-4661-BD6F-204B96FFC539}"/>
                </a:ext>
              </a:extLst>
            </p:cNvPr>
            <p:cNvSpPr/>
            <p:nvPr/>
          </p:nvSpPr>
          <p:spPr>
            <a:xfrm>
              <a:off x="6169441" y="2140764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B4D8A9-86A1-4B66-ABC9-77922A63B852}"/>
                </a:ext>
              </a:extLst>
            </p:cNvPr>
            <p:cNvSpPr txBox="1"/>
            <p:nvPr/>
          </p:nvSpPr>
          <p:spPr>
            <a:xfrm>
              <a:off x="6230693" y="2208907"/>
              <a:ext cx="260958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Poor communication/procedures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745018-2877-4C5F-A475-A1A0FC79DD6E}"/>
              </a:ext>
            </a:extLst>
          </p:cNvPr>
          <p:cNvGrpSpPr/>
          <p:nvPr/>
        </p:nvGrpSpPr>
        <p:grpSpPr>
          <a:xfrm>
            <a:off x="9009025" y="2140764"/>
            <a:ext cx="2670838" cy="1539350"/>
            <a:chOff x="9009025" y="2140764"/>
            <a:chExt cx="2670838" cy="15393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0A9529-FD4D-4BE6-9259-775C3DF60B4D}"/>
                </a:ext>
              </a:extLst>
            </p:cNvPr>
            <p:cNvSpPr/>
            <p:nvPr/>
          </p:nvSpPr>
          <p:spPr>
            <a:xfrm>
              <a:off x="9009025" y="2140764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F69E69-8106-4E34-A9CC-62C688551242}"/>
                </a:ext>
              </a:extLst>
            </p:cNvPr>
            <p:cNvSpPr txBox="1"/>
            <p:nvPr/>
          </p:nvSpPr>
          <p:spPr>
            <a:xfrm>
              <a:off x="9121606" y="2570707"/>
              <a:ext cx="2445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Overconfidence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0BEF34-1C69-420C-9883-2461E6136187}"/>
              </a:ext>
            </a:extLst>
          </p:cNvPr>
          <p:cNvGrpSpPr/>
          <p:nvPr/>
        </p:nvGrpSpPr>
        <p:grpSpPr>
          <a:xfrm>
            <a:off x="537282" y="3987669"/>
            <a:ext cx="2805298" cy="1539350"/>
            <a:chOff x="556709" y="4784403"/>
            <a:chExt cx="2805298" cy="15393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03C1E-DB13-4305-80F7-0A55E43F5D00}"/>
                </a:ext>
              </a:extLst>
            </p:cNvPr>
            <p:cNvSpPr/>
            <p:nvPr/>
          </p:nvSpPr>
          <p:spPr>
            <a:xfrm>
              <a:off x="556709" y="4784403"/>
              <a:ext cx="2670838" cy="15393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A88B94-1892-47A1-90A3-36A632C6D989}"/>
                </a:ext>
              </a:extLst>
            </p:cNvPr>
            <p:cNvSpPr txBox="1"/>
            <p:nvPr/>
          </p:nvSpPr>
          <p:spPr>
            <a:xfrm>
              <a:off x="744771" y="5077025"/>
              <a:ext cx="2617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First time or infrequent task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10D1F2-A7D2-41A6-A310-72FF3BBBDC9C}"/>
              </a:ext>
            </a:extLst>
          </p:cNvPr>
          <p:cNvGrpSpPr/>
          <p:nvPr/>
        </p:nvGrpSpPr>
        <p:grpSpPr>
          <a:xfrm>
            <a:off x="3376152" y="3968945"/>
            <a:ext cx="2670838" cy="1539350"/>
            <a:chOff x="3606413" y="4960573"/>
            <a:chExt cx="2670838" cy="15393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A5F783-6293-4C1E-A419-4230631CEAB4}"/>
                </a:ext>
              </a:extLst>
            </p:cNvPr>
            <p:cNvSpPr/>
            <p:nvPr/>
          </p:nvSpPr>
          <p:spPr>
            <a:xfrm>
              <a:off x="3606413" y="4960573"/>
              <a:ext cx="2670838" cy="1539350"/>
            </a:xfrm>
            <a:prstGeom prst="rect">
              <a:avLst/>
            </a:prstGeom>
            <a:solidFill>
              <a:srgbClr val="F39200"/>
            </a:solidFill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17880C-CFD1-4B57-88F0-A8666AB7C193}"/>
                </a:ext>
              </a:extLst>
            </p:cNvPr>
            <p:cNvSpPr txBox="1"/>
            <p:nvPr/>
          </p:nvSpPr>
          <p:spPr>
            <a:xfrm>
              <a:off x="3788104" y="5215674"/>
              <a:ext cx="23997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End of shift or extended hours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33D559-7F5F-4891-A0E9-610A3F13D3F0}"/>
              </a:ext>
            </a:extLst>
          </p:cNvPr>
          <p:cNvGrpSpPr/>
          <p:nvPr/>
        </p:nvGrpSpPr>
        <p:grpSpPr>
          <a:xfrm>
            <a:off x="6215022" y="3968945"/>
            <a:ext cx="2670838" cy="1539350"/>
            <a:chOff x="7049889" y="5162974"/>
            <a:chExt cx="2670838" cy="15393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38BB4-58D1-4615-AA49-A1FD34650297}"/>
                </a:ext>
              </a:extLst>
            </p:cNvPr>
            <p:cNvSpPr/>
            <p:nvPr/>
          </p:nvSpPr>
          <p:spPr>
            <a:xfrm>
              <a:off x="7049889" y="5162974"/>
              <a:ext cx="2670838" cy="1539350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7326F6-A85C-4C77-9FC5-4F7EE4350344}"/>
                </a:ext>
              </a:extLst>
            </p:cNvPr>
            <p:cNvSpPr txBox="1"/>
            <p:nvPr/>
          </p:nvSpPr>
          <p:spPr>
            <a:xfrm>
              <a:off x="7326857" y="5418074"/>
              <a:ext cx="2270565" cy="954107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chemeClr val="bg1"/>
                  </a:solidFill>
                  <a:latin typeface="+mj-lt"/>
                </a:rPr>
                <a:t>First day back at work</a:t>
              </a:r>
            </a:p>
          </p:txBody>
        </p:sp>
      </p:grp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8BB36D-B221-47AE-A5E3-12BDC359B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8302" r="9772" b="20015"/>
          <a:stretch/>
        </p:blipFill>
        <p:spPr>
          <a:xfrm>
            <a:off x="9420294" y="3833937"/>
            <a:ext cx="2234424" cy="18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2F9AD9-07FC-4DDE-BC8D-AAD660278C53}"/>
              </a:ext>
            </a:extLst>
          </p:cNvPr>
          <p:cNvSpPr/>
          <p:nvPr/>
        </p:nvSpPr>
        <p:spPr>
          <a:xfrm>
            <a:off x="342901" y="4641121"/>
            <a:ext cx="5486941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F39200"/>
                </a:solidFill>
                <a:latin typeface="Arial Black" panose="020B0A04020102020204" pitchFamily="34" charset="0"/>
                <a:ea typeface="+mj-ea"/>
                <a:cs typeface="+mj-cs"/>
              </a:rPr>
              <a:t>Help to manage distraction and mindset is available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F0EC6-D721-4FC3-AED5-392F7C037581}"/>
              </a:ext>
            </a:extLst>
          </p:cNvPr>
          <p:cNvSpPr/>
          <p:nvPr/>
        </p:nvSpPr>
        <p:spPr>
          <a:xfrm>
            <a:off x="6362157" y="4478110"/>
            <a:ext cx="5563688" cy="2015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2800" dirty="0">
                <a:solidFill>
                  <a:srgbClr val="384044"/>
                </a:solidFill>
                <a:latin typeface="+mj-lt"/>
              </a:rPr>
              <a:t>Confidential, Independent </a:t>
            </a:r>
            <a:r>
              <a:rPr lang="en-AU" sz="2800" dirty="0">
                <a:solidFill>
                  <a:srgbClr val="384044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 Assistance Program</a:t>
            </a:r>
            <a:endParaRPr lang="en-AU" sz="2800" dirty="0">
              <a:solidFill>
                <a:srgbClr val="384044"/>
              </a:solidFill>
              <a:latin typeface="+mj-lt"/>
            </a:endParaRPr>
          </a:p>
          <a:p>
            <a:r>
              <a:rPr lang="en-AU" sz="2800" dirty="0">
                <a:solidFill>
                  <a:srgbClr val="384044"/>
                </a:solidFill>
                <a:latin typeface="+mj-lt"/>
              </a:rPr>
              <a:t>Converge International </a:t>
            </a:r>
          </a:p>
          <a:p>
            <a:r>
              <a:rPr lang="en-AU" sz="2800" b="1" dirty="0">
                <a:solidFill>
                  <a:srgbClr val="384044"/>
                </a:solidFill>
                <a:latin typeface="+mj-lt"/>
              </a:rPr>
              <a:t>T: 1300 687 633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7708E-5A14-41A4-AC8F-4199C94028D2}"/>
              </a:ext>
            </a:extLst>
          </p:cNvPr>
          <p:cNvCxnSpPr>
            <a:cxnSpLocks/>
          </p:cNvCxnSpPr>
          <p:nvPr/>
        </p:nvCxnSpPr>
        <p:spPr>
          <a:xfrm>
            <a:off x="5698434" y="4478110"/>
            <a:ext cx="0" cy="21181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48CBBBA-4729-403A-B87A-4AA7FAF74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05235" cy="44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5AD8A7195C6499E515D77C1FB4EF6" ma:contentTypeVersion="13" ma:contentTypeDescription="Create a new document." ma:contentTypeScope="" ma:versionID="d1b107db63fe0600f0a9668a788ce082">
  <xsd:schema xmlns:xsd="http://www.w3.org/2001/XMLSchema" xmlns:xs="http://www.w3.org/2001/XMLSchema" xmlns:p="http://schemas.microsoft.com/office/2006/metadata/properties" xmlns:ns3="12d1816a-6543-49a1-9d67-6e37dce8c5ad" xmlns:ns4="9ad0376e-06a7-4739-8768-c23c274faca3" targetNamespace="http://schemas.microsoft.com/office/2006/metadata/properties" ma:root="true" ma:fieldsID="e937f0aa7cdc2dc0127a3c6059634f44" ns3:_="" ns4:_="">
    <xsd:import namespace="12d1816a-6543-49a1-9d67-6e37dce8c5ad"/>
    <xsd:import namespace="9ad0376e-06a7-4739-8768-c23c274fa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1816a-6543-49a1-9d67-6e37dce8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0376e-06a7-4739-8768-c23c274fa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192637-A433-4E7A-8BA3-FE5100E4D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C55A0-9B25-489C-A32F-F8F782852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1816a-6543-49a1-9d67-6e37dce8c5ad"/>
    <ds:schemaRef ds:uri="9ad0376e-06a7-4739-8768-c23c274fa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12144-09C7-4851-82BE-209A675CAA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653</Words>
  <Application>Microsoft Office PowerPoint</Application>
  <PresentationFormat>Widescreen</PresentationFormat>
  <Paragraphs>97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FS Albert</vt:lpstr>
      <vt:lpstr>Office Theme</vt:lpstr>
      <vt:lpstr> STOP&amp;THINK  before you GO!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STOP&amp;THINK  before you GO!</dc:title>
  <dc:creator>Tracey Sen</dc:creator>
  <cp:lastModifiedBy>Katie Barter</cp:lastModifiedBy>
  <cp:revision>30</cp:revision>
  <dcterms:created xsi:type="dcterms:W3CDTF">2020-04-03T04:55:32Z</dcterms:created>
  <dcterms:modified xsi:type="dcterms:W3CDTF">2020-04-07T10:10:52Z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0x0101000A95AD8A7195C6499E515D77C1FB4EF6</vt:lpwstr>
  </property>
</Properties>
</file>