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9" r:id="rId6"/>
    <p:sldId id="1259" r:id="rId7"/>
    <p:sldId id="1256" r:id="rId8"/>
    <p:sldId id="1261" r:id="rId9"/>
    <p:sldId id="1258" r:id="rId10"/>
    <p:sldId id="262" r:id="rId11"/>
    <p:sldId id="125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CAD"/>
    <a:srgbClr val="4BACAD"/>
    <a:srgbClr val="008E8F"/>
    <a:srgbClr val="008AAB"/>
    <a:srgbClr val="1CA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A4CBC2-C3A4-4DED-8F87-5897B1AC61A9}" v="22" dt="2020-04-21T07:57:56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8FFFF-58F8-47DE-A0F5-E265F76A0516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EC26-1363-4DFF-808C-26481F1CCD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638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EC26-1363-4DFF-808C-26481F1CCDC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841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EC26-1363-4DFF-808C-26481F1CCDC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891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EC26-1363-4DFF-808C-26481F1CCDC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23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0C7E-D79E-463F-BC53-1574320F9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E0E3F-816B-4E94-A22E-B7E8ACDDD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1E11B-7A51-48B6-A0B7-7E38EF21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0B2-424E-42DA-960A-F282CB479C7A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32567-E310-4757-AF5E-BF6A6935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866B2-EACD-4951-9170-CB947150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C3E3-76F2-4198-8D2E-4226CFF25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3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9E363-891F-4BC7-9E6F-84FAE22B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B6719-1CFC-45CA-B36B-4462D4E95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D5770-6D9A-4201-94C3-94E649542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0B2-424E-42DA-960A-F282CB479C7A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70B2-EAF9-4935-A618-BA012DDD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BFAC3-85A6-4E59-80A1-E7EE7940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C3E3-76F2-4198-8D2E-4226CFF25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337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E83AD7-0F2F-447D-87C7-B23AA3304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4E706-E062-49BA-9CFF-21DC2765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19EDC-314B-4466-926B-3AC78DA6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0B2-424E-42DA-960A-F282CB479C7A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A612A-A2A6-40C8-8CFF-4B61CCE6D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3C490-FE5D-4B1A-B08F-1FA5D4C8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C3E3-76F2-4198-8D2E-4226CFF25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125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ABBF-E12C-446B-BD95-FFA744AFD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349F-DCA9-48EC-9A17-8855C342A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0FE7E-6F87-4698-8970-AF84B64E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0B2-424E-42DA-960A-F282CB479C7A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97D6A-606A-40B3-9735-4BB290C7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4A6AB-D949-435A-BCB2-591142F1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C3E3-76F2-4198-8D2E-4226CFF25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40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296F-4FB1-45D4-B700-0083F969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86774-51AC-4CA7-B0D3-687A79EB3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DBB0E-A547-487E-B9B6-BBE3DA616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0B2-424E-42DA-960A-F282CB479C7A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A2682-ECD9-486B-8E37-6B95B29D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B7A9D-2455-47C1-94C5-5ADE9A9A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C3E3-76F2-4198-8D2E-4226CFF25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02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9C57-EC4A-4D0D-B5AA-0D6608F7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F5372-AFCE-4B2D-9730-EE3E98CF3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85BED-C368-45C3-BF7A-AA67EA824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0DE0C-AB4F-4E3B-8F21-A60AFD3A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0B2-424E-42DA-960A-F282CB479C7A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FCD2D-65E5-4BE4-8371-5C20FB67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21ADD-6EA1-427E-8980-6976A3F0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C3E3-76F2-4198-8D2E-4226CFF25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45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CF6B-8CEC-430A-9736-4D99AC64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D18E8-ACCD-4AB6-A6CE-B779E58EF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0BFE1-8C36-4F5F-8D00-65DAB4589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43269-4450-4082-A5F6-09F45B25B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EB508-ACF2-4F5C-BB60-2FA434FB0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AAA1A-AE72-4AE5-B724-781EA2EB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0B2-424E-42DA-960A-F282CB479C7A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4823C4-AA2F-42DB-9744-51032D66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C38F6-C205-4483-B25C-E9CA98B8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C3E3-76F2-4198-8D2E-4226CFF25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11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4121-3202-4153-9BC0-157ABEF9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876A-0796-46E1-8F23-71FB7646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0B2-424E-42DA-960A-F282CB479C7A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033B2-566A-45D5-B18F-D0366EFF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45883-B63D-404E-B9E6-F510E065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C3E3-76F2-4198-8D2E-4226CFF25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082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892CE-9D52-4FE0-97D4-7CB760E21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0B2-424E-42DA-960A-F282CB479C7A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A3001-378C-4901-969F-A5589994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B4582-C664-4FF2-80A3-AC534A18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C3E3-76F2-4198-8D2E-4226CFF25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526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0A69-3BF9-4E66-AFA8-308A3CC8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01347-8EE6-4FCB-AD7B-9C919BCC5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75A82-FC7B-4E0C-B708-5C22C3654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9F970-137C-46D3-9DC1-335AF5AF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0B2-424E-42DA-960A-F282CB479C7A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1B1C9-C41B-40E9-900A-901FBD6F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E3541-D8DB-4B60-B4D3-B38DC8CE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C3E3-76F2-4198-8D2E-4226CFF25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29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18D4-77BD-4815-BD90-324C74DD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F97AB-63F4-4929-96B3-E5A23DFC4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62C7A-1C75-43CD-B378-D46FCE4C8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86DEF-89BE-4944-BC0F-4813B974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0B2-424E-42DA-960A-F282CB479C7A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36742-57B2-4D3D-9112-9252EFBB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94BE8-C8FB-42F0-9E98-C6C86A82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C3E3-76F2-4198-8D2E-4226CFF25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75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EF7723-B883-4341-AD6B-01134711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99659-FE22-451D-91BA-2CFD7389D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960D1-8744-4EA4-B5D3-1918F7B0B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1E0B2-424E-42DA-960A-F282CB479C7A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3D1B0-871E-48D5-83AA-2C3BD4314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A9232-1F4A-4B70-A24E-F54C74990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C3E3-76F2-4198-8D2E-4226CFF25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70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eb.microsoftstream.com/video/216683ce-44b6-4c73-87d0-27d8c5bafd4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8FFBA-D269-48D6-892E-FFBB1CCB3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26" y="278025"/>
            <a:ext cx="1429348" cy="408731"/>
          </a:xfrm>
          <a:prstGeom prst="rect">
            <a:avLst/>
          </a:prstGeom>
        </p:spPr>
      </p:pic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4C959BFF-722C-482C-AFF3-1F7D25293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4" y="140146"/>
            <a:ext cx="658371" cy="8876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33609-E190-4541-B5EC-DC68FBB1F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894" y="1285318"/>
            <a:ext cx="3113590" cy="3182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3E912B-A949-44FA-BF97-8F8568C4D8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09"/>
          <a:stretch/>
        </p:blipFill>
        <p:spPr>
          <a:xfrm>
            <a:off x="8223819" y="133004"/>
            <a:ext cx="3574221" cy="6658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07482E-F85A-420A-9236-8EB115C3D3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6490"/>
          <a:stretch/>
        </p:blipFill>
        <p:spPr>
          <a:xfrm>
            <a:off x="5961350" y="2013802"/>
            <a:ext cx="1964321" cy="1448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0138CD-6536-43E2-94C0-E7E67D03E7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3486" r="60206"/>
          <a:stretch/>
        </p:blipFill>
        <p:spPr>
          <a:xfrm>
            <a:off x="6017633" y="3462250"/>
            <a:ext cx="1228963" cy="1309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49A3B3-7547-42B7-A998-3189994FD9E2}"/>
              </a:ext>
            </a:extLst>
          </p:cNvPr>
          <p:cNvSpPr txBox="1"/>
          <p:nvPr/>
        </p:nvSpPr>
        <p:spPr>
          <a:xfrm>
            <a:off x="2566894" y="6348146"/>
            <a:ext cx="4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TOOLBOX TALK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A7586-CEA9-49AA-B76F-39E015B8F48A}"/>
              </a:ext>
            </a:extLst>
          </p:cNvPr>
          <p:cNvSpPr txBox="1"/>
          <p:nvPr/>
        </p:nvSpPr>
        <p:spPr>
          <a:xfrm>
            <a:off x="2566894" y="4449199"/>
            <a:ext cx="31135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000" dirty="0">
                <a:solidFill>
                  <a:srgbClr val="008AAB"/>
                </a:solidFill>
                <a:latin typeface="Dharma Gothic E Bold" panose="04050603020B02020202" pitchFamily="82" charset="0"/>
              </a:rPr>
              <a:t>PHYSICAL HEALTH</a:t>
            </a:r>
          </a:p>
        </p:txBody>
      </p:sp>
    </p:spTree>
    <p:extLst>
      <p:ext uri="{BB962C8B-B14F-4D97-AF65-F5344CB8AC3E}">
        <p14:creationId xmlns:p14="http://schemas.microsoft.com/office/powerpoint/2010/main" val="119470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B62ACB-8112-4DE0-955D-ABA2FCE4B700}"/>
              </a:ext>
            </a:extLst>
          </p:cNvPr>
          <p:cNvSpPr/>
          <p:nvPr/>
        </p:nvSpPr>
        <p:spPr>
          <a:xfrm>
            <a:off x="4614114" y="2893684"/>
            <a:ext cx="7354955" cy="3317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FFFF"/>
                </a:solidFill>
                <a:latin typeface="Arial Black" panose="020B0A04020102020204" pitchFamily="34" charset="0"/>
              </a:rPr>
              <a:t>Nothing is more important than the safety and wellbeing of our people, and a key part of this is staying physically fit for both work and life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2AD536-DC1E-457A-B429-50550B7AC1C8}"/>
              </a:ext>
            </a:extLst>
          </p:cNvPr>
          <p:cNvSpPr/>
          <p:nvPr/>
        </p:nvSpPr>
        <p:spPr>
          <a:xfrm>
            <a:off x="930155" y="3202033"/>
            <a:ext cx="34985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Arial Black" panose="020B0A04020102020204" pitchFamily="34" charset="0"/>
              </a:rPr>
              <a:t>Today’s toolbox talk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latin typeface="Arial Black" panose="020B0A04020102020204" pitchFamily="34" charset="0"/>
              </a:rPr>
              <a:t>A FOCUS ON PHYSICAL HEALTH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7F7F66-67E0-4341-B066-04B6C4BBE4B1}"/>
              </a:ext>
            </a:extLst>
          </p:cNvPr>
          <p:cNvCxnSpPr>
            <a:cxnSpLocks/>
          </p:cNvCxnSpPr>
          <p:nvPr/>
        </p:nvCxnSpPr>
        <p:spPr>
          <a:xfrm>
            <a:off x="4428729" y="3083338"/>
            <a:ext cx="0" cy="28227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CF7586-78A4-4375-BF77-6A18CD24C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5" r="28956"/>
          <a:stretch/>
        </p:blipFill>
        <p:spPr>
          <a:xfrm>
            <a:off x="135466" y="4693931"/>
            <a:ext cx="1016000" cy="258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2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7B2820-78C1-4CA9-AF89-B8B98F27B0AB}"/>
              </a:ext>
            </a:extLst>
          </p:cNvPr>
          <p:cNvSpPr/>
          <p:nvPr/>
        </p:nvSpPr>
        <p:spPr>
          <a:xfrm>
            <a:off x="804139" y="2045992"/>
            <a:ext cx="10689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>
                <a:latin typeface="Arial Black" panose="020B0A04020102020204" pitchFamily="34" charset="0"/>
              </a:rPr>
              <a:t>Musculoskeletal disorders dominate!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17CD9F-91C9-4B76-851C-8FE4298FB1FE}"/>
              </a:ext>
            </a:extLst>
          </p:cNvPr>
          <p:cNvSpPr/>
          <p:nvPr/>
        </p:nvSpPr>
        <p:spPr>
          <a:xfrm>
            <a:off x="1828798" y="2661457"/>
            <a:ext cx="348826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600" dirty="0">
                <a:solidFill>
                  <a:srgbClr val="4BACAD"/>
                </a:solidFill>
                <a:latin typeface="Arial Black" panose="020B0A04020102020204" pitchFamily="34" charset="0"/>
              </a:rPr>
              <a:t>45%</a:t>
            </a:r>
          </a:p>
          <a:p>
            <a:pPr algn="ctr"/>
            <a:r>
              <a:rPr lang="en-AU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78306F-7C05-4C43-82A8-7ABD59CDF3CF}"/>
              </a:ext>
            </a:extLst>
          </p:cNvPr>
          <p:cNvSpPr/>
          <p:nvPr/>
        </p:nvSpPr>
        <p:spPr>
          <a:xfrm>
            <a:off x="5025284" y="2920718"/>
            <a:ext cx="6570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latin typeface="Arial Black" panose="020B0A04020102020204" pitchFamily="34" charset="0"/>
              </a:rPr>
              <a:t>of claims in 2020 related to musculoskeletal disorders</a:t>
            </a:r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A99CA673-45B2-4D3A-9EC3-25740313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14549" r="15001" b="16146"/>
          <a:stretch/>
        </p:blipFill>
        <p:spPr>
          <a:xfrm>
            <a:off x="957577" y="2880531"/>
            <a:ext cx="1152700" cy="1116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C8F4A1-2429-47B3-958E-8B3AB147B467}"/>
              </a:ext>
            </a:extLst>
          </p:cNvPr>
          <p:cNvSpPr txBox="1"/>
          <p:nvPr/>
        </p:nvSpPr>
        <p:spPr>
          <a:xfrm>
            <a:off x="5090894" y="3909907"/>
            <a:ext cx="6048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+mj-lt"/>
              </a:rPr>
              <a:t>Such as muscle strains, sprains, back injuries etc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697A9-2E3F-4C11-9DA3-6A60D0EDE471}"/>
              </a:ext>
            </a:extLst>
          </p:cNvPr>
          <p:cNvSpPr txBox="1"/>
          <p:nvPr/>
        </p:nvSpPr>
        <p:spPr>
          <a:xfrm>
            <a:off x="804139" y="1657729"/>
            <a:ext cx="514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+mj-lt"/>
              </a:rPr>
              <a:t>Did you know that….</a:t>
            </a:r>
          </a:p>
        </p:txBody>
      </p:sp>
    </p:spTree>
    <p:extLst>
      <p:ext uri="{BB962C8B-B14F-4D97-AF65-F5344CB8AC3E}">
        <p14:creationId xmlns:p14="http://schemas.microsoft.com/office/powerpoint/2010/main" val="5018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A3964-2852-4536-99C6-D9952C985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75" y="2509416"/>
            <a:ext cx="5667582" cy="352067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3200" dirty="0">
                <a:latin typeface="+mj-lt"/>
              </a:rPr>
              <a:t>These injuries are the most common work-related condition in Australia despite the fact there are known methods to eliminate or minimise them!</a:t>
            </a:r>
            <a:endParaRPr lang="en-AU" sz="2200" dirty="0">
              <a:latin typeface="+mj-lt"/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2200" dirty="0">
              <a:latin typeface="+mj-lt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AU" sz="2200" dirty="0">
              <a:latin typeface="+mj-lt"/>
            </a:endParaRPr>
          </a:p>
          <a:p>
            <a:pPr marL="0" indent="0">
              <a:spcAft>
                <a:spcPts val="1800"/>
              </a:spcAft>
              <a:buNone/>
            </a:pPr>
            <a:endParaRPr lang="en-AU" sz="2200" dirty="0">
              <a:latin typeface="+mj-lt"/>
            </a:endParaRPr>
          </a:p>
          <a:p>
            <a:pPr marL="0" indent="0">
              <a:spcAft>
                <a:spcPts val="1800"/>
              </a:spcAft>
              <a:buNone/>
            </a:pPr>
            <a:endParaRPr lang="en-AU" sz="2200" dirty="0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4D1F0D8-3AE4-42C6-9AD8-03D4B55AF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1" b="1"/>
          <a:stretch/>
        </p:blipFill>
        <p:spPr>
          <a:xfrm>
            <a:off x="6269682" y="-239512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5279E-F027-4E69-822B-CD64074EA317}"/>
              </a:ext>
            </a:extLst>
          </p:cNvPr>
          <p:cNvSpPr txBox="1"/>
          <p:nvPr/>
        </p:nvSpPr>
        <p:spPr>
          <a:xfrm>
            <a:off x="609599" y="4853606"/>
            <a:ext cx="9690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Arial Black" panose="020B0A04020102020204" pitchFamily="34" charset="0"/>
              </a:rPr>
              <a:t>Why do you think that’s the case?</a:t>
            </a:r>
          </a:p>
        </p:txBody>
      </p:sp>
    </p:spTree>
    <p:extLst>
      <p:ext uri="{BB962C8B-B14F-4D97-AF65-F5344CB8AC3E}">
        <p14:creationId xmlns:p14="http://schemas.microsoft.com/office/powerpoint/2010/main" val="107291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01A692-8602-4F18-9FD4-67CAEEE4D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162" y="1816741"/>
            <a:ext cx="5500087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2200" dirty="0">
                <a:latin typeface="+mj-lt"/>
              </a:rPr>
              <a:t>They can occur slowly through gradual wear and tear </a:t>
            </a:r>
          </a:p>
          <a:p>
            <a:pPr marL="0" indent="0">
              <a:spcBef>
                <a:spcPts val="0"/>
              </a:spcBef>
              <a:buNone/>
            </a:pPr>
            <a:endParaRPr lang="en-AU" sz="22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2200" dirty="0">
                <a:latin typeface="+mj-lt"/>
              </a:rPr>
              <a:t>Caused by repeated or continuous use of the same body parts, </a:t>
            </a:r>
          </a:p>
          <a:p>
            <a:pPr marL="0" indent="0">
              <a:spcBef>
                <a:spcPts val="0"/>
              </a:spcBef>
              <a:buNone/>
            </a:pPr>
            <a:endParaRPr lang="en-AU" sz="22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2200" dirty="0">
                <a:latin typeface="+mj-lt"/>
              </a:rPr>
              <a:t>Includes static body positions, or suddenly through strenuous activity or unexpected movements such as when loads being handled move or change position suddenly</a:t>
            </a:r>
            <a:endParaRPr lang="en-US" sz="2200" dirty="0">
              <a:latin typeface="+mj-lt"/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2200" dirty="0">
              <a:latin typeface="+mj-lt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AU" sz="2200" dirty="0">
              <a:latin typeface="+mj-lt"/>
            </a:endParaRPr>
          </a:p>
          <a:p>
            <a:pPr marL="0" indent="0">
              <a:spcAft>
                <a:spcPts val="1800"/>
              </a:spcAft>
              <a:buNone/>
            </a:pPr>
            <a:endParaRPr lang="en-AU" sz="2200" dirty="0">
              <a:latin typeface="+mj-lt"/>
            </a:endParaRPr>
          </a:p>
          <a:p>
            <a:pPr marL="0" indent="0">
              <a:spcAft>
                <a:spcPts val="1800"/>
              </a:spcAft>
              <a:buNone/>
            </a:pPr>
            <a:endParaRPr lang="en-AU" sz="2200" dirty="0">
              <a:latin typeface="+mj-lt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98CC43C-D8A8-4310-8FAE-2D4EC2B95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532" r="-3" b="10107"/>
          <a:stretch/>
        </p:blipFill>
        <p:spPr>
          <a:xfrm>
            <a:off x="7010282" y="3215235"/>
            <a:ext cx="5500087" cy="4144790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253C4B-0128-4CA7-B46B-ED3339A88692}"/>
              </a:ext>
            </a:extLst>
          </p:cNvPr>
          <p:cNvSpPr txBox="1"/>
          <p:nvPr/>
        </p:nvSpPr>
        <p:spPr>
          <a:xfrm>
            <a:off x="573503" y="1816741"/>
            <a:ext cx="2626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Arial Black" panose="020B0A04020102020204" pitchFamily="34" charset="0"/>
              </a:rPr>
              <a:t>How does it happen?</a:t>
            </a:r>
          </a:p>
        </p:txBody>
      </p:sp>
    </p:spTree>
    <p:extLst>
      <p:ext uri="{BB962C8B-B14F-4D97-AF65-F5344CB8AC3E}">
        <p14:creationId xmlns:p14="http://schemas.microsoft.com/office/powerpoint/2010/main" val="323984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C0B3AC0F-D4DF-4812-91F6-01E3E383B39A}"/>
              </a:ext>
            </a:extLst>
          </p:cNvPr>
          <p:cNvSpPr/>
          <p:nvPr/>
        </p:nvSpPr>
        <p:spPr>
          <a:xfrm>
            <a:off x="6430226" y="2073351"/>
            <a:ext cx="6254357" cy="6384666"/>
          </a:xfrm>
          <a:prstGeom prst="ellipse">
            <a:avLst/>
          </a:prstGeom>
          <a:solidFill>
            <a:srgbClr val="2DA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85428-5F6C-4A83-BEA0-E7848A30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500" y="396748"/>
            <a:ext cx="9695775" cy="1676603"/>
          </a:xfrm>
        </p:spPr>
        <p:txBody>
          <a:bodyPr>
            <a:normAutofit/>
          </a:bodyPr>
          <a:lstStyle/>
          <a:p>
            <a:r>
              <a:rPr lang="en-AU" sz="3700" dirty="0">
                <a:solidFill>
                  <a:srgbClr val="4BACAD"/>
                </a:solidFill>
                <a:latin typeface="Arial Black" panose="020B0A04020102020204" pitchFamily="34" charset="0"/>
              </a:rPr>
              <a:t>Ways to mitigate the risk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A3964-2852-4536-99C6-D9952C985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1213" y="3568464"/>
            <a:ext cx="4852382" cy="2613727"/>
          </a:xfrm>
          <a:noFill/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AU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A risk assessment of manual tasks will help you identify:</a:t>
            </a:r>
          </a:p>
          <a:p>
            <a:pPr>
              <a:spcAft>
                <a:spcPts val="1800"/>
              </a:spcAft>
            </a:pPr>
            <a:r>
              <a:rPr lang="en-AU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Postures, movements and forces that pose a risk and at what point they may become dangerous.</a:t>
            </a:r>
          </a:p>
          <a:p>
            <a:pPr>
              <a:spcAft>
                <a:spcPts val="1800"/>
              </a:spcAft>
            </a:pPr>
            <a:r>
              <a:rPr lang="en-AU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Why they are happening and what needs to done for it to be fixed.</a:t>
            </a:r>
          </a:p>
          <a:p>
            <a:pPr marL="0" indent="0">
              <a:spcAft>
                <a:spcPts val="1800"/>
              </a:spcAft>
              <a:buNone/>
            </a:pPr>
            <a:endParaRPr lang="en-AU" sz="18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B0325-9A51-4A38-BBD5-FB4D8FB5AE2B}"/>
              </a:ext>
            </a:extLst>
          </p:cNvPr>
          <p:cNvSpPr txBox="1"/>
          <p:nvPr/>
        </p:nvSpPr>
        <p:spPr>
          <a:xfrm rot="16200000">
            <a:off x="-1849288" y="6122780"/>
            <a:ext cx="4290646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i="1" dirty="0">
                <a:latin typeface="Brandon Grotesque Regular" panose="020B0503020203060202" pitchFamily="34" charset="0"/>
              </a:rPr>
              <a:t>(safeworkaustralia.gov.au)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1C3A051-747A-4B47-91AF-EE3C3CC10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36" y="1871828"/>
            <a:ext cx="1602053" cy="16020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C79867-4832-4561-8C4C-2BB0C77058ED}"/>
              </a:ext>
            </a:extLst>
          </p:cNvPr>
          <p:cNvSpPr/>
          <p:nvPr/>
        </p:nvSpPr>
        <p:spPr>
          <a:xfrm>
            <a:off x="2519126" y="2005519"/>
            <a:ext cx="331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Brandon Grotesque Regular" panose="020B0503020203060202" pitchFamily="34" charset="0"/>
              </a:rPr>
              <a:t>Identify hazardous manual tasks 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65B6F9-AECF-4F7A-BC81-A996B6444E16}"/>
              </a:ext>
            </a:extLst>
          </p:cNvPr>
          <p:cNvSpPr/>
          <p:nvPr/>
        </p:nvSpPr>
        <p:spPr>
          <a:xfrm>
            <a:off x="2544584" y="2277581"/>
            <a:ext cx="3033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AU" dirty="0">
                <a:latin typeface="Brandon Grotesque Regular" panose="020B0503020203060202" pitchFamily="34" charset="0"/>
              </a:rPr>
              <a:t>where you have to lift, lower, push, pull, carry, hold or restrain something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547F352-13AF-4ECA-ACFD-940A65DC4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12" y="3489191"/>
            <a:ext cx="1602053" cy="16020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B7960E-D6E9-4678-8E95-179BC602C594}"/>
              </a:ext>
            </a:extLst>
          </p:cNvPr>
          <p:cNvSpPr/>
          <p:nvPr/>
        </p:nvSpPr>
        <p:spPr>
          <a:xfrm>
            <a:off x="2564842" y="3784879"/>
            <a:ext cx="2827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Brandon Grotesque Regular" panose="020B0503020203060202" pitchFamily="34" charset="0"/>
              </a:rPr>
              <a:t>Carry out a risk assessment </a:t>
            </a:r>
          </a:p>
          <a:p>
            <a:r>
              <a:rPr lang="en-AU" dirty="0">
                <a:latin typeface="Brandon Grotesque Regular" panose="020B0503020203060202" pitchFamily="34" charset="0"/>
              </a:rPr>
              <a:t>for the manual tasks that have the potential of being hazardous</a:t>
            </a:r>
            <a:endParaRPr lang="en-AU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84006CCC-281F-4F4A-ADCB-660070621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77" y="5091244"/>
            <a:ext cx="1850921" cy="18509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8DD98F-457E-469A-98E3-2E1A40590369}"/>
              </a:ext>
            </a:extLst>
          </p:cNvPr>
          <p:cNvSpPr/>
          <p:nvPr/>
        </p:nvSpPr>
        <p:spPr>
          <a:xfrm>
            <a:off x="2627755" y="5747896"/>
            <a:ext cx="251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Brandon Grotesque Regular" panose="020B0503020203060202" pitchFamily="34" charset="0"/>
              </a:rPr>
              <a:t>Design the problem out!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746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5428-5F6C-4A83-BEA0-E7848A30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28" y="5883156"/>
            <a:ext cx="10515600" cy="510197"/>
          </a:xfrm>
        </p:spPr>
        <p:txBody>
          <a:bodyPr>
            <a:normAutofit/>
          </a:bodyPr>
          <a:lstStyle/>
          <a:p>
            <a:r>
              <a:rPr lang="en-AU" sz="1800" dirty="0">
                <a:latin typeface="Brandon Grotesque Regular" panose="020B0503020203060202" pitchFamily="34" charset="0"/>
              </a:rPr>
              <a:t>Daniel </a:t>
            </a:r>
            <a:r>
              <a:rPr lang="en-AU" sz="1800" dirty="0" err="1">
                <a:latin typeface="Brandon Grotesque Regular" panose="020B0503020203060202" pitchFamily="34" charset="0"/>
              </a:rPr>
              <a:t>Buberis</a:t>
            </a:r>
            <a:r>
              <a:rPr lang="en-AU" sz="1800" dirty="0">
                <a:latin typeface="Brandon Grotesque Regular" panose="020B0503020203060202" pitchFamily="34" charset="0"/>
              </a:rPr>
              <a:t>, Port Adelaide Football Club Athletic Development and Rehabilitation Coordinator on physical health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A993F32-9F5A-4763-98B8-05B7977F4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97" y="464647"/>
            <a:ext cx="8938606" cy="502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9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B68CE34E-D68E-4054-882D-AFFD3B624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22512" r="19130" b="22899"/>
          <a:stretch/>
        </p:blipFill>
        <p:spPr>
          <a:xfrm>
            <a:off x="5804452" y="357809"/>
            <a:ext cx="4340088" cy="37437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40EF59F-EF97-4403-AC85-637F5234CD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0" t="23672" r="21884" b="19227"/>
          <a:stretch/>
        </p:blipFill>
        <p:spPr>
          <a:xfrm>
            <a:off x="2213113" y="1364976"/>
            <a:ext cx="3750365" cy="3916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25A576-83AF-4C11-91C2-DA330D9FB816}"/>
              </a:ext>
            </a:extLst>
          </p:cNvPr>
          <p:cNvSpPr txBox="1"/>
          <p:nvPr/>
        </p:nvSpPr>
        <p:spPr>
          <a:xfrm>
            <a:off x="5764696" y="4557719"/>
            <a:ext cx="6056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800" dirty="0">
                <a:solidFill>
                  <a:srgbClr val="4BACAD"/>
                </a:solidFill>
                <a:latin typeface="Arial Black" panose="020B0A04020102020204" pitchFamily="34" charset="0"/>
              </a:rPr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155683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8FFBA-D269-48D6-892E-FFBB1CCB3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92" y="2924925"/>
            <a:ext cx="3470870" cy="992517"/>
          </a:xfrm>
          <a:prstGeom prst="rect">
            <a:avLst/>
          </a:prstGeom>
        </p:spPr>
      </p:pic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4C959BFF-722C-482C-AFF3-1F7D25293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68" y="2482271"/>
            <a:ext cx="1598715" cy="215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4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ad0376e-06a7-4739-8768-c23c274faca3">
      <UserInfo>
        <DisplayName>Katie Barter</DisplayName>
        <AccountId>25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95AD8A7195C6499E515D77C1FB4EF6" ma:contentTypeVersion="13" ma:contentTypeDescription="Create a new document." ma:contentTypeScope="" ma:versionID="d1b107db63fe0600f0a9668a788ce082">
  <xsd:schema xmlns:xsd="http://www.w3.org/2001/XMLSchema" xmlns:xs="http://www.w3.org/2001/XMLSchema" xmlns:p="http://schemas.microsoft.com/office/2006/metadata/properties" xmlns:ns3="12d1816a-6543-49a1-9d67-6e37dce8c5ad" xmlns:ns4="9ad0376e-06a7-4739-8768-c23c274faca3" targetNamespace="http://schemas.microsoft.com/office/2006/metadata/properties" ma:root="true" ma:fieldsID="e937f0aa7cdc2dc0127a3c6059634f44" ns3:_="" ns4:_="">
    <xsd:import namespace="12d1816a-6543-49a1-9d67-6e37dce8c5ad"/>
    <xsd:import namespace="9ad0376e-06a7-4739-8768-c23c274fac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1816a-6543-49a1-9d67-6e37dce8c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0376e-06a7-4739-8768-c23c274fa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AAB8AF-D68F-4E27-A00B-C03F64D45C41}">
  <ds:schemaRefs>
    <ds:schemaRef ds:uri="http://schemas.microsoft.com/office/2006/documentManagement/types"/>
    <ds:schemaRef ds:uri="12d1816a-6543-49a1-9d67-6e37dce8c5ad"/>
    <ds:schemaRef ds:uri="http://purl.org/dc/elements/1.1/"/>
    <ds:schemaRef ds:uri="9ad0376e-06a7-4739-8768-c23c274faca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DF8AA5-44D4-489E-BD83-DDC4437FD6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5666FB-188E-4175-98B4-1932A3D5D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d1816a-6543-49a1-9d67-6e37dce8c5ad"/>
    <ds:schemaRef ds:uri="9ad0376e-06a7-4739-8768-c23c274fa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273</Words>
  <Application>Microsoft Office PowerPoint</Application>
  <PresentationFormat>Widescreen</PresentationFormat>
  <Paragraphs>38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Brandon Grotesque Regular</vt:lpstr>
      <vt:lpstr>Calibri</vt:lpstr>
      <vt:lpstr>Calibri Light</vt:lpstr>
      <vt:lpstr>Dharma Gothic E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Ways to mitigate the risk at work</vt:lpstr>
      <vt:lpstr>Daniel Buberis, Port Adelaide Football Club Athletic Development and Rehabilitation Coordinator on physical health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Sen</dc:creator>
  <cp:lastModifiedBy>Katie Barter</cp:lastModifiedBy>
  <cp:revision>3</cp:revision>
  <dcterms:created xsi:type="dcterms:W3CDTF">2020-04-21T07:27:18Z</dcterms:created>
  <dcterms:modified xsi:type="dcterms:W3CDTF">2020-04-29T05:59:29Z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0x0101000A95AD8A7195C6499E515D77C1FB4EF6</vt:lpwstr>
  </property>
</Properties>
</file>